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iS6Ijf7rUfqndJrkp+fucmzBQd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40E8ED8-E791-496E-A467-DE66B6783A3D}">
  <a:tblStyle styleId="{D40E8ED8-E791-496E-A467-DE66B6783A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-UA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Шановний голово та члени комісії! Вашій увазі пропонується доповідь за результатами виконання кваліфікаційної роботи бакалавра на тему «</a:t>
            </a: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Дослідження моделей машинного навчання для класифікації емоцій на основі електроенцефалографічних даних</a:t>
            </a:r>
            <a:r>
              <a:rPr lang="uk-UA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», виконала студентка  групи МІТ-41 Булгакова Анна, керівник доцент кафедри МІТ Герасименко Оксана Юріївна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66a1a056ea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/>
              <a:t>на слайді навелено приклади реалізації вибраних моделей </a:t>
            </a:r>
            <a:endParaRPr/>
          </a:p>
        </p:txBody>
      </p:sp>
      <p:sp>
        <p:nvSpPr>
          <p:cNvPr id="163" name="Google Shape;163;g366a1a056ea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було виконано ряд експериментів, де протестовано 17 моделей машинного навчання за трьома параметрами: валентність, збудженість та сама емоція.  Було використано як класичні ансамблеві методи (Random Forest, Extra Trees, XGBoost), так і моделі з розширеними ознаками — персоналізованими даними, віком, статтю та ін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Серед цих спророб Extra Trees із гіперпараметричним тюнінгом показала найкращий результат. Залучення додаткових ознак, зокрема віку, статі та персоналізованої інформації, покращило якість моделі, проте не кардинально.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Модель XGB Classifier, попри свою популярність, продемонструвала найнижчу точність, що може свідчити про її недостатню гнучкість у роботі з подібним типом ознак.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Було також випробувано різні варіанти інженерії ознак — зокрема, відбір за важливістю, кореляцією та статистичною значущістю . Ці методи частково знижували розмірність простору ознак, але помітного зростання точності не дали.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Також було використано два методи зниження розмірності: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перший - PCA — це неконтрольоване (unsupervised) зменшення розмірності: він знаходить напрями найбільшої варіації в X, проте не знає про цільову змінну, але, кращих результатів нід у попередніх дослідах не було отримано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другий - LDA — це контрольоване (supervised) зменшення розмірності: він знає таргетну зміну та його метою є зменшення кількості ознак, одночасно максимізуючи розділення між класами. LDA проєктує дані у новий простір, де відстань між класами максимальна, а варіація всередині класів — мінімальна, що і було потрібно, враховуючи особливості наданих даних. Тому не дивно, що експерименти з використанням даного методу призвели до порівняно найкращий результатів.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Зокрема, LDA у поєднанні з Logistic Regression досягла найвищих показників.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Загалом, найкращі результати були отримані не за рахунок складності моделі, а завдяки правильному підходу до представлення даних — через ефективне зниження розмірності.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6" name="Google Shape;1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У результаті виконання дипломної роботи було досліджено ряд моделей машинного навчання для класифікації емоцій на основі ЕЕГ сигналів. Для цього було виконано наступні завдання: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виконано попередню обробку сигналів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підготовлено набір даних для навчання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здійснено зниження розмірності датасету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розроблено вибрані моделі та проведено їх навчання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виконано оцінку точності моделей</a:t>
            </a:r>
            <a:endParaRPr sz="1200" b="1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У результаті дослідження виявлено, що найкраще себе зарекомендувала модель </a:t>
            </a:r>
            <a:r>
              <a:rPr lang="uk-UA" sz="1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Logistic Regression + </a:t>
            </a: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uk-UA" sz="12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LDA, яка продемонструвала точність при прогнозуванні валентності 38,87%, збудженості </a:t>
            </a: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36,21% та емоції 40,13%.</a:t>
            </a:r>
            <a:endParaRPr sz="1200"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66a1a056ea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Основними напрямки покращення моделей та подальшого дослідження є </a:t>
            </a: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вдосконалення попередньої обробки</a:t>
            </a: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та </a:t>
            </a: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розширення розмірності датасету</a:t>
            </a: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g366a1a056ea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66a1a056e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Апробаційні роботи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-UA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Участь у ІІ турі Всеукраїнського конкурсу студентських наукових робіт зі спеціальності Інформатика і кібернетика (секція «Комп'ютерна інженерія») у 2024/2025 н.р.: «Дослідження моделей класифікації емоцій на основі електроенцефалографічних даних» (друге місце).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g366a1a056e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9" name="Google Shape;2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Актуальність роботи полягає в тому, що </a:t>
            </a: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Автоматична класифікація емоцій на основі фізіологічних сигналів, зокрема електроенцефалограми (ЕЕГ), є актуальною проблемою у сферах нейронаук, машинного навчання та людино-комп’ютерної взаємодії. У цій роботі досліджується визначення рівня валентності, збудженості та категорій емоцій на основі аналізу ЕЕГ-сигналів.</a:t>
            </a:r>
            <a:endParaRPr sz="1400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Мета дослідження</a:t>
            </a: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розробка та оцінка моделей класифікації емоцій за аналізом EEG-сигналів. </a:t>
            </a:r>
            <a:endParaRPr sz="1400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SzPts val="1240"/>
              <a:buNone/>
            </a:pPr>
            <a:r>
              <a:rPr lang="uk-UA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Обєкт, предмет та </a:t>
            </a: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Практичне значення </a:t>
            </a:r>
            <a:r>
              <a:rPr lang="uk-UA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представлено на слайді.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66a1a056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/>
              <a:t>Під час дослідження було проаналізовано багато статей на схожу тематику. найчастіше вони базуються на двовимірній моделі емоцій валентності та збудженості і використовують в основі ансамблеві моделі</a:t>
            </a:r>
            <a:endParaRPr/>
          </a:p>
        </p:txBody>
      </p:sp>
      <p:sp>
        <p:nvSpPr>
          <p:cNvPr id="96" name="Google Shape;96;g366a1a056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Основними завданнями</a:t>
            </a: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цього дослідження стали: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999" lvl="0" indent="-148249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підготовка даних ЕЕГ для подальшого використання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9999" lvl="0" indent="-148249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</a:pP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вибір моделей класифікації емоцій 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9999" lvl="0" indent="-148249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</a:pP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порівняння цих моделей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9999" lvl="0" indent="-148249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</a:pP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визначення подальших напрямів дослідження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Головною проблемою стало </a:t>
            </a: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накладання класів</a:t>
            </a: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у просторі «валентність-збудженість», що ускладнило класифікацію.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/>
              <a:t>На цьому слайді представлено відповідно модель валентності та збудженості.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/>
              <a:t>це те як можна описати емоцію у двовимірному просторі. </a:t>
            </a: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валентність</a:t>
            </a: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визначає, наскільки емоція позитивна чи негативна, а </a:t>
            </a: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збудження</a:t>
            </a: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її інтенсивність.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/>
              <a:t>У дослідженні було використано набір даних Файмер він містить в собі самі сигнали, 7 основних емоцій, оцінку валентності та збудженості, характеристики учасників та фізіологічні показники тіла.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/>
              <a:t>на слайді представлено графік розміження емоцій на площині валентності та збудженості відповідно даних. на ньому помітно, що деякі емоції накладаються одна на одну і мають дуже схожі значення вал та збудж. все це спричинено субєктивні оцінок, які проставляли самі учасники екперименту. </a:t>
            </a:r>
            <a:endParaRPr/>
          </a:p>
        </p:txBody>
      </p:sp>
      <p:sp>
        <p:nvSpPr>
          <p:cNvPr id="121" name="Google Shape;12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6b504702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4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Попередня обробка сигналів включала</a:t>
            </a: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фільтрацію, ICA-алгоритм для видалення артефактів та розрахунок спектральних характеристик у тета, альфа, бета, гамма-діапазонах. 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формування вектору ознак використовувалися Спектральні характеристики та Статистичні параметри 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сладі продемонстворано візуалізацію очищеного сигналу.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g346b504702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6a1a056ea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/>
              <a:t>На цьому слайді наведено функція, яка була написан аз метою обробки всіх сигналів та приклад її використання</a:t>
            </a:r>
            <a:endParaRPr/>
          </a:p>
        </p:txBody>
      </p:sp>
      <p:sp>
        <p:nvSpPr>
          <p:cNvPr id="142" name="Google Shape;142;g366a1a056ea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46b504702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uk-UA"/>
              <a:t>У дослідження використовували всі моделі, які вказано на слайді, а також було налаштовано для них гіпер параметри за допомого грід серч. також тут представлені методи які використовували для фільтрації ознак, щоб покращити датасет і моделі було легше навчатися. оцінка викорнувалася за метриками акуренсі (точність), пресижин, рекол та ф1-скор.</a:t>
            </a:r>
            <a:endParaRPr/>
          </a:p>
        </p:txBody>
      </p:sp>
      <p:sp>
        <p:nvSpPr>
          <p:cNvPr id="154" name="Google Shape;154;g346b504702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ий слайд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і вертикальний текст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ий заголовок і текст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і об’єкт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озділу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’єкти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рівняння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Лише заголовок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ий слай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міст із підписом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ображення з підписо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‹№›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subTitle" idx="1"/>
          </p:nvPr>
        </p:nvSpPr>
        <p:spPr>
          <a:xfrm>
            <a:off x="7403723" y="4136950"/>
            <a:ext cx="4437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uk-UA" sz="1700" b="1" dirty="0">
                <a:solidFill>
                  <a:srgbClr val="741B4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Роботу </a:t>
            </a:r>
            <a:r>
              <a:rPr lang="uk-UA" sz="1700" b="1" dirty="0" smtClean="0">
                <a:solidFill>
                  <a:srgbClr val="741B4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виконала</a:t>
            </a:r>
            <a:r>
              <a:rPr lang="en-US" sz="1700" b="1" dirty="0" smtClean="0">
                <a:solidFill>
                  <a:srgbClr val="741B4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uk-UA" sz="1700" b="1" dirty="0" smtClean="0">
                <a:solidFill>
                  <a:srgbClr val="741B4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Булгакова </a:t>
            </a:r>
            <a:r>
              <a:rPr lang="uk-UA" sz="1700" b="1" dirty="0">
                <a:solidFill>
                  <a:srgbClr val="741B4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Анна </a:t>
            </a:r>
            <a:r>
              <a:rPr lang="uk-UA" sz="1700" b="1" dirty="0" smtClean="0">
                <a:solidFill>
                  <a:srgbClr val="741B4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Юріївна</a:t>
            </a:r>
            <a:endParaRPr sz="1700" b="1" dirty="0">
              <a:solidFill>
                <a:srgbClr val="741B4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5" name="Google Shape;8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41735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>
            <a:spLocks noGrp="1"/>
          </p:cNvSpPr>
          <p:nvPr>
            <p:ph type="ctrTitle"/>
          </p:nvPr>
        </p:nvSpPr>
        <p:spPr>
          <a:xfrm>
            <a:off x="4397100" y="1141975"/>
            <a:ext cx="77949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uk-UA" sz="38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Дослідження моделей машинного навчання для класифікації емоцій на основі електроенцефалографічних даних</a:t>
            </a:r>
            <a:endParaRPr sz="3800" b="1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66a1a056ea_0_54"/>
          <p:cNvSpPr txBox="1">
            <a:spLocks noGrp="1"/>
          </p:cNvSpPr>
          <p:nvPr>
            <p:ph type="title"/>
          </p:nvPr>
        </p:nvSpPr>
        <p:spPr>
          <a:xfrm>
            <a:off x="633550" y="272725"/>
            <a:ext cx="10326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Приклад коду використаних моделей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g366a1a056ea_0_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700" b="1"/>
              <a:t>10</a:t>
            </a:fld>
            <a:endParaRPr sz="1700" b="1"/>
          </a:p>
        </p:txBody>
      </p:sp>
      <p:pic>
        <p:nvPicPr>
          <p:cNvPr id="167" name="Google Shape;167;g366a1a056ea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625" y="1558450"/>
            <a:ext cx="3053551" cy="183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366a1a056ea_0_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3775" y="3446400"/>
            <a:ext cx="3320025" cy="1630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366a1a056ea_0_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800" y="3446400"/>
            <a:ext cx="3320020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366a1a056ea_0_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2375" y="1558450"/>
            <a:ext cx="3666575" cy="188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366a1a056ea_0_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15150" y="1558450"/>
            <a:ext cx="4578150" cy="3504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366a1a056ea_0_5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8800" y="4821975"/>
            <a:ext cx="3308454" cy="163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366a1a056ea_0_54"/>
          <p:cNvSpPr txBox="1"/>
          <p:nvPr/>
        </p:nvSpPr>
        <p:spPr>
          <a:xfrm>
            <a:off x="4200800" y="5311925"/>
            <a:ext cx="7465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uk-UA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Рисунок 7 – Демонстрація частини моделей, які були розроблені у ході дослідження</a:t>
            </a:r>
            <a:endParaRPr sz="150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11</a:t>
            </a:fld>
            <a:endParaRPr sz="1700" b="1"/>
          </a:p>
        </p:txBody>
      </p:sp>
      <p:sp>
        <p:nvSpPr>
          <p:cNvPr id="179" name="Google Shape;179;p6"/>
          <p:cNvSpPr txBox="1">
            <a:spLocks noGrp="1"/>
          </p:cNvSpPr>
          <p:nvPr>
            <p:ph type="title"/>
          </p:nvPr>
        </p:nvSpPr>
        <p:spPr>
          <a:xfrm>
            <a:off x="714400" y="463000"/>
            <a:ext cx="10326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Результати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експериментів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80" name="Google Shape;180;p6"/>
          <p:cNvGraphicFramePr/>
          <p:nvPr/>
        </p:nvGraphicFramePr>
        <p:xfrm>
          <a:off x="5669500" y="421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{D40E8ED8-E791-496E-A467-DE66B6783A3D}</a:tableStyleId>
              </a:tblPr>
              <a:tblGrid>
                <a:gridCol w="248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5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1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7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  <a:endParaRPr sz="9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Accuracy valence</a:t>
                      </a:r>
                      <a:endParaRPr sz="9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Accuracy arousal</a:t>
                      </a:r>
                      <a:endParaRPr sz="9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Accuracy emotion</a:t>
                      </a:r>
                      <a:endParaRPr sz="9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 Forest (with hyper parameter)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0.1897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0.1824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0.2116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Trees (with hyper parameter)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0.2502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0.2436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0.2587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Trees (Signals + Personalized Info)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0.2117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0.2054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0.2234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Trees (Signals + ID, Age, Gender)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0.2336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0.2029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0.2356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Trees (Signals + Custom Encoded Info)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0.1898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0.1634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0.1924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Trees (Signals + ID, Age)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0.2409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0.2235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0.2543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XGB Classifier (Signals, Age, Gender)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0.1533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0.1521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0.1455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Ensemble (Signals, Age, Gender)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0.1633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0.1562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0.1687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Trees + importance features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0.1751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0.1672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0.1823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Trees + Filtered by Corr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0.1898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0.1856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0.1903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Trees + Statistically Significant Features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0.1723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0.1523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0.1634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PCA + Logistic Regression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0.1671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0.1529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0.1891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LDA + Logistic Regression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0.3887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0.3621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0.4013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LDA + Voting Classifier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0.3872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0.3742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0.3898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LDA + SVM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0.3813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0.3674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0.3923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LDA + Random Forest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0.3402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0.3465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0.3634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0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LDA + Extra Trees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0.3284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0.3153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-UA" sz="9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0.3543</a:t>
                      </a:r>
                      <a:endParaRPr sz="9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181" name="Google Shape;181;p6"/>
          <p:cNvSpPr txBox="1"/>
          <p:nvPr/>
        </p:nvSpPr>
        <p:spPr>
          <a:xfrm>
            <a:off x="6964900" y="6242575"/>
            <a:ext cx="5142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uk-UA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Таблиця 1 – Результати екпериментів</a:t>
            </a:r>
            <a:endParaRPr sz="150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Висновки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1153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uk-UA" sz="1400">
                <a:latin typeface="Times New Roman"/>
                <a:ea typeface="Times New Roman"/>
                <a:cs typeface="Times New Roman"/>
                <a:sym typeface="Times New Roman"/>
              </a:rPr>
              <a:t>У результаті виконання дипломної роботи було досліджено ряд моделей машинного навчання для класифікації емоцій на основі ЕЕГ сигналів. Для цього було виконано наступні завдання: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AutoNum type="arabicParenR"/>
            </a:pPr>
            <a:r>
              <a:rPr lang="uk-UA" sz="1400">
                <a:latin typeface="Times New Roman"/>
                <a:ea typeface="Times New Roman"/>
                <a:cs typeface="Times New Roman"/>
                <a:sym typeface="Times New Roman"/>
              </a:rPr>
              <a:t>виконано попередню обробку сигналів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AutoNum type="arabicParenR"/>
            </a:pPr>
            <a:r>
              <a:rPr lang="uk-UA" sz="1400">
                <a:latin typeface="Times New Roman"/>
                <a:ea typeface="Times New Roman"/>
                <a:cs typeface="Times New Roman"/>
                <a:sym typeface="Times New Roman"/>
              </a:rPr>
              <a:t>підготовлено набір даних для навчання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AutoNum type="arabicParenR"/>
            </a:pPr>
            <a:r>
              <a:rPr lang="uk-UA" sz="1400">
                <a:latin typeface="Times New Roman"/>
                <a:ea typeface="Times New Roman"/>
                <a:cs typeface="Times New Roman"/>
                <a:sym typeface="Times New Roman"/>
              </a:rPr>
              <a:t>здійснено зниження розмірності датасету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AutoNum type="arabicParenR"/>
            </a:pPr>
            <a:r>
              <a:rPr lang="uk-UA" sz="1400">
                <a:latin typeface="Times New Roman"/>
                <a:ea typeface="Times New Roman"/>
                <a:cs typeface="Times New Roman"/>
                <a:sym typeface="Times New Roman"/>
              </a:rPr>
              <a:t>розроблено вибрані моделі та проведено їх навчання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AutoNum type="arabicParenR"/>
            </a:pPr>
            <a:r>
              <a:rPr lang="uk-UA" sz="1400">
                <a:latin typeface="Times New Roman"/>
                <a:ea typeface="Times New Roman"/>
                <a:cs typeface="Times New Roman"/>
                <a:sym typeface="Times New Roman"/>
              </a:rPr>
              <a:t>виконано оцінку точності моделей</a:t>
            </a:r>
            <a:endParaRPr sz="1900" b="1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uk-UA" sz="1400">
                <a:latin typeface="Times New Roman"/>
                <a:ea typeface="Times New Roman"/>
                <a:cs typeface="Times New Roman"/>
                <a:sym typeface="Times New Roman"/>
              </a:rPr>
              <a:t>У результаті дослідження виявлено, що найкраще себе зарекомендувала модель </a:t>
            </a:r>
            <a:r>
              <a:rPr lang="uk-UA" sz="14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Logistic Regression + </a:t>
            </a:r>
            <a:r>
              <a:rPr lang="uk-UA" sz="14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uk-UA" sz="1400">
                <a:solidFill>
                  <a:srgbClr val="1F1F1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LDA, яка продемонструвала точність при прогнозуванні валентності 38,87%, збудженості </a:t>
            </a:r>
            <a:r>
              <a:rPr lang="uk-UA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36,21% та емоції 40,13%.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400">
              <a:solidFill>
                <a:srgbClr val="1F1F1F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8" name="Google Shape;188;p8"/>
          <p:cNvPicPr preferRelativeResize="0"/>
          <p:nvPr/>
        </p:nvPicPr>
        <p:blipFill rotWithShape="1">
          <a:blip r:embed="rId3">
            <a:alphaModFix/>
          </a:blip>
          <a:srcRect l="276" r="32201"/>
          <a:stretch/>
        </p:blipFill>
        <p:spPr>
          <a:xfrm rot="5400000">
            <a:off x="7311836" y="1977839"/>
            <a:ext cx="6891628" cy="286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12</a:t>
            </a:fld>
            <a:endParaRPr sz="17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66a1a056ea_0_7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7772400" cy="20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Основні напрямки покращення моделей та подальшого дослідження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g366a1a056ea_0_73"/>
          <p:cNvSpPr txBox="1">
            <a:spLocks noGrp="1"/>
          </p:cNvSpPr>
          <p:nvPr>
            <p:ph type="body" idx="1"/>
          </p:nvPr>
        </p:nvSpPr>
        <p:spPr>
          <a:xfrm>
            <a:off x="789150" y="2354775"/>
            <a:ext cx="78705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700"/>
          </a:p>
          <a:p>
            <a:pPr marL="269999" lvl="0" indent="-193675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Times New Roman"/>
              <a:buAutoNum type="arabicPeriod"/>
            </a:pPr>
            <a:r>
              <a:rPr lang="uk-UA" sz="17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Вдосконалення попередньої обробки</a:t>
            </a:r>
            <a:r>
              <a:rPr lang="uk-UA" sz="1700">
                <a:latin typeface="Times New Roman"/>
                <a:ea typeface="Times New Roman"/>
                <a:cs typeface="Times New Roman"/>
                <a:sym typeface="Times New Roman"/>
              </a:rPr>
              <a:t> – застосування EAWICA/AWICA для ефективного усунення артефактів.</a:t>
            </a:r>
            <a:endParaRPr sz="1700"/>
          </a:p>
          <a:p>
            <a:pPr marL="269999" lvl="0" indent="-193675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Times New Roman"/>
              <a:buAutoNum type="arabicPeriod"/>
            </a:pPr>
            <a:r>
              <a:rPr lang="uk-UA" sz="17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Розширення розмірності датасету </a:t>
            </a:r>
            <a:r>
              <a:rPr lang="uk-UA" sz="17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– </a:t>
            </a:r>
            <a:r>
              <a:rPr lang="uk-UA" sz="1700">
                <a:latin typeface="Times New Roman"/>
                <a:ea typeface="Times New Roman"/>
                <a:cs typeface="Times New Roman"/>
                <a:sym typeface="Times New Roman"/>
              </a:rPr>
              <a:t>збільшення кількості сигналів та збалансування класів,  дозволить зменшити перекоси в навчанні моделі та підвищить їх загальну точність. </a:t>
            </a:r>
            <a:endParaRPr sz="1700"/>
          </a:p>
          <a:p>
            <a:pPr marL="0" lvl="0" indent="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700"/>
          </a:p>
          <a:p>
            <a:pPr marL="228600" lvl="0" indent="-10414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1700"/>
          </a:p>
          <a:p>
            <a:pPr marL="228600" lvl="0" indent="-10414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6" name="Google Shape;196;g366a1a056ea_0_73"/>
          <p:cNvPicPr preferRelativeResize="0"/>
          <p:nvPr/>
        </p:nvPicPr>
        <p:blipFill rotWithShape="1">
          <a:blip r:embed="rId3">
            <a:alphaModFix/>
          </a:blip>
          <a:srcRect l="276" r="32201"/>
          <a:stretch/>
        </p:blipFill>
        <p:spPr>
          <a:xfrm rot="5400000">
            <a:off x="7311836" y="1977839"/>
            <a:ext cx="6891628" cy="286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366a1a056ea_0_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700" b="1"/>
              <a:t>13</a:t>
            </a:fld>
            <a:endParaRPr sz="1700"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66a1a056ea_0_24"/>
          <p:cNvSpPr txBox="1">
            <a:spLocks noGrp="1"/>
          </p:cNvSpPr>
          <p:nvPr>
            <p:ph type="title"/>
          </p:nvPr>
        </p:nvSpPr>
        <p:spPr>
          <a:xfrm>
            <a:off x="307725" y="6495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Апробаційні роботи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g366a1a056ea_0_24"/>
          <p:cNvSpPr txBox="1">
            <a:spLocks noGrp="1"/>
          </p:cNvSpPr>
          <p:nvPr>
            <p:ph type="body" idx="1"/>
          </p:nvPr>
        </p:nvSpPr>
        <p:spPr>
          <a:xfrm>
            <a:off x="307725" y="1761150"/>
            <a:ext cx="7075800" cy="49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Участь у ІІ турі Всеукраїнського конкурсу студентських наукових робіт зі спеціальності Інформатика і кібернетика (секція «Комп'ютерна інженерія») у 2024/2025 н.р.: «Дослідження моделей класифікації емоцій на основі електроенцефалографічних даних» (друге місце).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4" name="Google Shape;204;g366a1a056ea_0_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12192000" cy="80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366a1a056ea_0_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700" b="1"/>
              <a:t>14</a:t>
            </a:fld>
            <a:endParaRPr sz="1700" b="1"/>
          </a:p>
        </p:txBody>
      </p:sp>
      <p:pic>
        <p:nvPicPr>
          <p:cNvPr id="206" name="Google Shape;206;g366a1a056ea_0_24" title="КИЇВСЬКИЙ_НАЦІОНАЛЬНИЙ_УНІВЕРСИТЕТ-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5052" y="1081875"/>
            <a:ext cx="3708626" cy="527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9"/>
          <p:cNvSpPr txBox="1">
            <a:spLocks noGrp="1"/>
          </p:cNvSpPr>
          <p:nvPr>
            <p:ph type="title"/>
          </p:nvPr>
        </p:nvSpPr>
        <p:spPr>
          <a:xfrm>
            <a:off x="3994639" y="2229094"/>
            <a:ext cx="431409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Дякую за увагу!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2" name="Google Shape;21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15</a:t>
            </a:fld>
            <a:endParaRPr sz="17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Актуальність та мета дослідження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2"/>
          <p:cNvSpPr txBox="1">
            <a:spLocks noGrp="1"/>
          </p:cNvSpPr>
          <p:nvPr>
            <p:ph type="body" idx="1"/>
          </p:nvPr>
        </p:nvSpPr>
        <p:spPr>
          <a:xfrm>
            <a:off x="838200" y="1492525"/>
            <a:ext cx="10515600" cy="50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None/>
            </a:pP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Автоматична класифікація емоцій на основі фізіологічних сигналів, зокрема електроенцефалограми (ЕЕГ), є актуальною проблемою у сферах нейронаук, машинного навчання та людино-комп’ютерної взаємодії. У цій роботі досліджується визначення рівня валентності, збудженості та категорій емоцій на основі аналізу ЕЕГ-сигналів.</a:t>
            </a:r>
            <a:endParaRPr sz="1900" b="1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40"/>
              <a:buNone/>
            </a:pP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Мета дослідження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 – розробка та оцінка моделей класифікації емоцій за аналізом EEG-сигналів, використовуючи дані датасету PhyMER. </a:t>
            </a:r>
            <a:endParaRPr sz="1900" b="1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None/>
            </a:pP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Об’єкт дослідження 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– процес класифікації емоційного стану особи за сигналами ЕЕГ.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None/>
            </a:pP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Предмет дослідження 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– моделі машинного навчання для задач класифікації емоцій.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40"/>
              <a:buNone/>
            </a:pP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Практичне значення</a:t>
            </a:r>
            <a:r>
              <a:rPr lang="uk-UA" sz="1900" b="1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отриманих результатів полягає у потенційному застосуванні таких моделей для створення систем емоційного моніторингу, адаптивних людино-комп’ютерних інтерфейсів та персоналізованих рекомендаційних систем.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2</a:t>
            </a:fld>
            <a:endParaRPr sz="1700"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66a1a056ea_0_0"/>
          <p:cNvSpPr txBox="1">
            <a:spLocks noGrp="1"/>
          </p:cNvSpPr>
          <p:nvPr>
            <p:ph type="title"/>
          </p:nvPr>
        </p:nvSpPr>
        <p:spPr>
          <a:xfrm>
            <a:off x="530875" y="3315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Аналіз проблеми та існуючих рішень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9" name="Google Shape;99;g366a1a056ea_0_0"/>
          <p:cNvPicPr preferRelativeResize="0"/>
          <p:nvPr/>
        </p:nvPicPr>
        <p:blipFill rotWithShape="1">
          <a:blip r:embed="rId3">
            <a:alphaModFix/>
          </a:blip>
          <a:srcRect l="55121" r="15145"/>
          <a:stretch/>
        </p:blipFill>
        <p:spPr>
          <a:xfrm>
            <a:off x="10432675" y="0"/>
            <a:ext cx="175932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366a1a056ea_0_0"/>
          <p:cNvSpPr/>
          <p:nvPr/>
        </p:nvSpPr>
        <p:spPr>
          <a:xfrm>
            <a:off x="530875" y="1431150"/>
            <a:ext cx="9375000" cy="3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Розпізнавання емоцій за EEG-сигналами є ключовим напрямом у сфері афективних обчислень. Сучасні дослідження базуються на двовимірній моделі емоцій — валентності та збудженості — і використовують методи машинного навчання для аналізу фізіологічних сигналів.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Особливу увагу приділено наборам даних, серед яких PhyMER вирізняється глибиною та мультимодальністю, надаючи розширені можливості для класифікації емоцій. Інші популярні датасети, такі як DEAP та AMIGOS, теж активно застосовуються.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підвищення точності класифікації використовуються алгоритми, зокрема ансамблеві і нейронні мережі.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Додатково вивчаються концепції штучної емоційної пам’яті, що розширює розуміння емоційних процесів у людини та їх застосування в технологіях.</a:t>
            </a:r>
            <a:endParaRPr sz="1800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g366a1a056ea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3</a:t>
            </a:fld>
            <a:endParaRPr sz="1700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Завдання дослідження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7" name="Google Shape;10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682350"/>
            <a:ext cx="12192000" cy="117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4"/>
          <p:cNvSpPr txBox="1">
            <a:spLocks noGrp="1"/>
          </p:cNvSpPr>
          <p:nvPr>
            <p:ph type="body" idx="1"/>
          </p:nvPr>
        </p:nvSpPr>
        <p:spPr>
          <a:xfrm>
            <a:off x="838200" y="1424225"/>
            <a:ext cx="10412400" cy="3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Автоматичне розпізнавання емоцій за ЕЕГ є складним завданням через варіативність емоційного сприйняття та особливості методів аналізу. У цьому дослідженні використано набір даних </a:t>
            </a: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PhyMER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, що містить ЕЕГ-сигнали та суб’єктивні оцінки емоцій.</a:t>
            </a:r>
            <a:endParaRPr sz="190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Головна проблема – </a:t>
            </a: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накладання класів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 у просторі «валентність-збудженість», що ускладнює класифікацію через суб’єктивність оцінок учасників та індивідуальні відмінності. Це впливає на точність моделей машинного навчання та потребує вдосконалення підходів до аналізу емоцій.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Таким чином, </a:t>
            </a: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основними завданнями</a:t>
            </a:r>
            <a:r>
              <a:rPr lang="uk-UA" sz="1900" b="1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цього дослідження були:</a:t>
            </a:r>
            <a:endParaRPr sz="1900"/>
          </a:p>
          <a:p>
            <a:pPr marL="179999" lvl="0" indent="-179999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підготовка даних ЕЕГ для подальшого використання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9999" lvl="0" indent="-179999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•"/>
            </a:pP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вибір моделей класифікації емоцій за EEГ-сигналами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9999" lvl="0" indent="-179999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порівняння моделей  класифікації емоцій за EEГ-сигналами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9999" lvl="0" indent="-179999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•"/>
            </a:pP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визначення подальших напрямів дослідження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800"/>
          </a:p>
        </p:txBody>
      </p:sp>
      <p:sp>
        <p:nvSpPr>
          <p:cNvPr id="109" name="Google Shape;109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4</a:t>
            </a:fld>
            <a:endParaRPr sz="17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Модель представлення емоцій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5" name="Google Shape;115;p3" descr="C:\Users\annbu\Desktop\Two-dimensional-valence-arousal-spac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9100" y="1679075"/>
            <a:ext cx="5462674" cy="372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"/>
          <p:cNvSpPr txBox="1">
            <a:spLocks noGrp="1"/>
          </p:cNvSpPr>
          <p:nvPr>
            <p:ph type="body" idx="1"/>
          </p:nvPr>
        </p:nvSpPr>
        <p:spPr>
          <a:xfrm>
            <a:off x="838200" y="1679075"/>
            <a:ext cx="4295400" cy="15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uk-UA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Емоції можна описати у двовимірному просторі: </a:t>
            </a:r>
            <a:endParaRPr sz="19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uk-UA" sz="1900" b="1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валентність</a:t>
            </a:r>
            <a:r>
              <a:rPr lang="uk-UA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визначає, наскільки емоція позитивна чи негативна, а </a:t>
            </a:r>
            <a:r>
              <a:rPr lang="uk-UA" sz="1900" b="1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збудження</a:t>
            </a:r>
            <a:r>
              <a:rPr lang="uk-UA" sz="1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її інтенсивність.</a:t>
            </a:r>
            <a:endParaRPr sz="1900"/>
          </a:p>
        </p:txBody>
      </p:sp>
      <p:sp>
        <p:nvSpPr>
          <p:cNvPr id="117" name="Google Shape;117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5</a:t>
            </a:fld>
            <a:endParaRPr sz="1700" b="1"/>
          </a:p>
        </p:txBody>
      </p:sp>
      <p:sp>
        <p:nvSpPr>
          <p:cNvPr id="118" name="Google Shape;118;p3"/>
          <p:cNvSpPr txBox="1"/>
          <p:nvPr/>
        </p:nvSpPr>
        <p:spPr>
          <a:xfrm>
            <a:off x="5967325" y="5663675"/>
            <a:ext cx="5462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Рисунок 1 – Двовимірна модель збудженості та валентності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"/>
          <p:cNvSpPr txBox="1">
            <a:spLocks noGrp="1"/>
          </p:cNvSpPr>
          <p:nvPr>
            <p:ph type="title"/>
          </p:nvPr>
        </p:nvSpPr>
        <p:spPr>
          <a:xfrm>
            <a:off x="307725" y="6495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Опис набору даних (PhyMER)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5"/>
          <p:cNvSpPr txBox="1">
            <a:spLocks noGrp="1"/>
          </p:cNvSpPr>
          <p:nvPr>
            <p:ph type="body" idx="1"/>
          </p:nvPr>
        </p:nvSpPr>
        <p:spPr>
          <a:xfrm>
            <a:off x="307725" y="1761150"/>
            <a:ext cx="6099600" cy="49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PhyMER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 – сучасний набір даних для розпізнавання емоцій за фізіологічними сигналами. Він містить ЕЕГ, електродермальну активність, частоту серцевих скорочень та інші параметри, а також особистісні характеристики учасників. Дані містять значення валентності, збудженості та сім основних емоцій.</a:t>
            </a:r>
            <a:endParaRPr sz="1900"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Для дослідження використовувалися </a:t>
            </a: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ЕЕГ-сигнали та суб’єктивні оцінки емоцій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, що дозволяє аналізувати взаємозв’язок між мозковою активністю та емоційним станом. Головна складність – </a:t>
            </a:r>
            <a:r>
              <a:rPr lang="uk-UA" sz="19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накладання емоційних класів</a:t>
            </a:r>
            <a:r>
              <a:rPr lang="uk-UA" sz="1900">
                <a:latin typeface="Times New Roman"/>
                <a:ea typeface="Times New Roman"/>
                <a:cs typeface="Times New Roman"/>
                <a:sym typeface="Times New Roman"/>
              </a:rPr>
              <a:t> через суб’єктивність оцінок. Деякі емоції мають схожі значення у просторі «валентність-збудженість», що ускладнює класифікацію. Незначна частина даних містить пропущені значення.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12192000" cy="80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74675" y="1573974"/>
            <a:ext cx="4920075" cy="438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6</a:t>
            </a:fld>
            <a:endParaRPr sz="1700" b="1"/>
          </a:p>
        </p:txBody>
      </p:sp>
      <p:sp>
        <p:nvSpPr>
          <p:cNvPr id="128" name="Google Shape;128;p5"/>
          <p:cNvSpPr txBox="1"/>
          <p:nvPr/>
        </p:nvSpPr>
        <p:spPr>
          <a:xfrm>
            <a:off x="6629050" y="5834575"/>
            <a:ext cx="519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Рисунок 2 – Розташування емоцій на графіку збудженості та валентності та їх кількість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6b5047028_0_5"/>
          <p:cNvSpPr txBox="1">
            <a:spLocks noGrp="1"/>
          </p:cNvSpPr>
          <p:nvPr>
            <p:ph type="title"/>
          </p:nvPr>
        </p:nvSpPr>
        <p:spPr>
          <a:xfrm>
            <a:off x="530875" y="2553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Попередня обробка сигналів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4" name="Google Shape;134;g346b5047028_0_5"/>
          <p:cNvPicPr preferRelativeResize="0"/>
          <p:nvPr/>
        </p:nvPicPr>
        <p:blipFill rotWithShape="1">
          <a:blip r:embed="rId3">
            <a:alphaModFix/>
          </a:blip>
          <a:srcRect l="55122" r="15145"/>
          <a:stretch/>
        </p:blipFill>
        <p:spPr>
          <a:xfrm>
            <a:off x="10432675" y="0"/>
            <a:ext cx="175932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346b5047028_0_5"/>
          <p:cNvSpPr/>
          <p:nvPr/>
        </p:nvSpPr>
        <p:spPr>
          <a:xfrm>
            <a:off x="530875" y="1278750"/>
            <a:ext cx="93750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 sz="1800" b="1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Попередня обробка сигналів включала</a:t>
            </a:r>
            <a:r>
              <a:rPr lang="uk-UA"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uk-UA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фільтрацію, ICA-</a:t>
            </a: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алгоритм для </a:t>
            </a:r>
            <a:r>
              <a:rPr lang="uk-UA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видалення артефактів та розрахунок спектральних характеристик (PSD у тета, альфа, бета, гамма-діапазонах). Дельта-хвилі не враховувалися через їхню нерелевантність.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g346b5047028_0_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26275" y="2908350"/>
            <a:ext cx="3740738" cy="34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346b5047028_0_5"/>
          <p:cNvSpPr txBox="1"/>
          <p:nvPr/>
        </p:nvSpPr>
        <p:spPr>
          <a:xfrm>
            <a:off x="6502475" y="6302875"/>
            <a:ext cx="3687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uk-UA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Рисунок 3 – </a:t>
            </a:r>
            <a:r>
              <a:rPr lang="uk-UA" sz="15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Приклад  оброблених сигналів</a:t>
            </a:r>
            <a:endParaRPr sz="150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" name="Google Shape;138;g346b5047028_0_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7</a:t>
            </a:fld>
            <a:endParaRPr sz="1700" b="1"/>
          </a:p>
        </p:txBody>
      </p:sp>
      <p:sp>
        <p:nvSpPr>
          <p:cNvPr id="139" name="Google Shape;139;g346b5047028_0_5"/>
          <p:cNvSpPr txBox="1"/>
          <p:nvPr/>
        </p:nvSpPr>
        <p:spPr>
          <a:xfrm>
            <a:off x="530875" y="2415750"/>
            <a:ext cx="60516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формування вектору ознак, на основі якого відбувалася класифікація емоцій, було виокремлено: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Спектральні характеристики (тета, альфа, бета та гамма діапазони)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Статистичні параметри (середнє значення та стандартне відхилення)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66a1a056ea_0_61"/>
          <p:cNvSpPr txBox="1">
            <a:spLocks noGrp="1"/>
          </p:cNvSpPr>
          <p:nvPr>
            <p:ph type="title"/>
          </p:nvPr>
        </p:nvSpPr>
        <p:spPr>
          <a:xfrm>
            <a:off x="530875" y="2553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Демонстрація коду </a:t>
            </a:r>
            <a:r>
              <a:rPr lang="uk-UA"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обробки сигналів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5" name="Google Shape;145;g366a1a056ea_0_61"/>
          <p:cNvPicPr preferRelativeResize="0"/>
          <p:nvPr/>
        </p:nvPicPr>
        <p:blipFill rotWithShape="1">
          <a:blip r:embed="rId3">
            <a:alphaModFix/>
          </a:blip>
          <a:srcRect l="55121" r="15145"/>
          <a:stretch/>
        </p:blipFill>
        <p:spPr>
          <a:xfrm>
            <a:off x="10432675" y="0"/>
            <a:ext cx="175932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366a1a056ea_0_61"/>
          <p:cNvSpPr/>
          <p:nvPr/>
        </p:nvSpPr>
        <p:spPr>
          <a:xfrm>
            <a:off x="530875" y="1278750"/>
            <a:ext cx="93750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366a1a056ea_0_61"/>
          <p:cNvSpPr txBox="1"/>
          <p:nvPr/>
        </p:nvSpPr>
        <p:spPr>
          <a:xfrm>
            <a:off x="963975" y="5480525"/>
            <a:ext cx="3687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uk-UA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Рисунок 4 – Функція для</a:t>
            </a:r>
            <a:r>
              <a:rPr lang="uk-UA" sz="15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оброб</a:t>
            </a:r>
            <a:r>
              <a:rPr lang="uk-UA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ки</a:t>
            </a:r>
            <a:r>
              <a:rPr lang="uk-UA" sz="15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сигналів</a:t>
            </a:r>
            <a:endParaRPr sz="150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g366a1a056ea_0_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700" b="1"/>
              <a:t>8</a:t>
            </a:fld>
            <a:endParaRPr sz="1700" b="1"/>
          </a:p>
        </p:txBody>
      </p:sp>
      <p:pic>
        <p:nvPicPr>
          <p:cNvPr id="149" name="Google Shape;149;g366a1a056ea_0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7775" y="1504825"/>
            <a:ext cx="3866699" cy="383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366a1a056ea_0_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1550" y="1504825"/>
            <a:ext cx="4895057" cy="383530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366a1a056ea_0_61"/>
          <p:cNvSpPr txBox="1"/>
          <p:nvPr/>
        </p:nvSpPr>
        <p:spPr>
          <a:xfrm>
            <a:off x="5628850" y="5480525"/>
            <a:ext cx="4074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uk-UA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Рисунок 5 – Приклад застосування цієї функції</a:t>
            </a:r>
            <a:endParaRPr sz="150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6b5047028_0_18"/>
          <p:cNvSpPr/>
          <p:nvPr/>
        </p:nvSpPr>
        <p:spPr>
          <a:xfrm>
            <a:off x="678150" y="1917325"/>
            <a:ext cx="10835700" cy="32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uk-UA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класифікації емоцій використано </a:t>
            </a: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такі </a:t>
            </a:r>
            <a:r>
              <a:rPr lang="uk-UA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алгоритми</a:t>
            </a: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uk-UA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uk-UA" sz="1800" b="1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Forests </a:t>
            </a:r>
            <a:r>
              <a:rPr lang="uk-UA" sz="18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Classifier</a:t>
            </a:r>
            <a:r>
              <a:rPr lang="uk-UA" sz="18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uk-UA" sz="1800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uk-UA" sz="1800" b="1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Extra Trees </a:t>
            </a:r>
            <a:r>
              <a:rPr lang="uk-UA" sz="18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Classifier</a:t>
            </a:r>
            <a:r>
              <a:rPr lang="uk-UA" sz="1800" b="1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uk-UA" sz="18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XGBClassifier, Logistic Regression, SVM (Support Vector Machine), Gradient Boosting, VotingClassifier (ансамбль моделей)</a:t>
            </a:r>
            <a:r>
              <a:rPr lang="uk-UA" sz="1800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 i="0" u="none" strike="noStrike" cap="none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uk-UA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Моделі налаштовано за допомогою </a:t>
            </a:r>
            <a:r>
              <a:rPr lang="uk-UA" sz="1800" b="1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GridSearchCV</a:t>
            </a:r>
            <a:r>
              <a:rPr lang="uk-UA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sz="18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Фільтрація ознак</a:t>
            </a: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було виконано за важливістю </a:t>
            </a:r>
            <a:r>
              <a:rPr lang="uk-UA" sz="1800" i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model.feature_importances_</a:t>
            </a: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за кореляцією (</a:t>
            </a:r>
            <a:r>
              <a:rPr lang="uk-UA" sz="1800" i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</a:t>
            </a: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), за статистичною значущістю (</a:t>
            </a:r>
            <a:r>
              <a:rPr lang="uk-UA" sz="1800" i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p-value</a:t>
            </a: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), за </a:t>
            </a:r>
            <a:r>
              <a:rPr lang="uk-UA" sz="18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PCA</a:t>
            </a: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(Principal Component Analysis) алгоритмом та </a:t>
            </a:r>
            <a:r>
              <a:rPr lang="uk-UA" sz="1800" b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LDA</a:t>
            </a:r>
            <a:r>
              <a:rPr lang="uk-UA" sz="18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uk-UA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(Linear Discriminant Analysis).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uk-UA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Оцінка виконувалася за метриками </a:t>
            </a:r>
            <a:r>
              <a:rPr lang="uk-UA" sz="1800" b="1" i="0" u="none" strike="noStrike" cap="none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Accuracy, Precision, Recall, F1-score</a:t>
            </a:r>
            <a:r>
              <a:rPr lang="uk-UA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346b5047028_0_18"/>
          <p:cNvSpPr txBox="1">
            <a:spLocks noGrp="1"/>
          </p:cNvSpPr>
          <p:nvPr>
            <p:ph type="title"/>
          </p:nvPr>
        </p:nvSpPr>
        <p:spPr>
          <a:xfrm>
            <a:off x="633550" y="405850"/>
            <a:ext cx="10326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uk-UA">
                <a:latin typeface="Times New Roman"/>
                <a:ea typeface="Times New Roman"/>
                <a:cs typeface="Times New Roman"/>
                <a:sym typeface="Times New Roman"/>
              </a:rPr>
              <a:t>Моделі та методи, використані у дослідженні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g346b5047028_0_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uk-UA" sz="1700" b="1"/>
              <a:t>9</a:t>
            </a:fld>
            <a:endParaRPr sz="1700" b="1"/>
          </a:p>
        </p:txBody>
      </p:sp>
      <p:pic>
        <p:nvPicPr>
          <p:cNvPr id="159" name="Google Shape;159;g346b5047028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1997" y="5210725"/>
            <a:ext cx="6243630" cy="88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346b5047028_0_18"/>
          <p:cNvSpPr txBox="1"/>
          <p:nvPr/>
        </p:nvSpPr>
        <p:spPr>
          <a:xfrm>
            <a:off x="4989850" y="6183925"/>
            <a:ext cx="5142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uk-UA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Рисунок 6 – Демонстрація коду для оцінки моделей </a:t>
            </a:r>
            <a:endParaRPr sz="150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Офіс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1903</Words>
  <Application>Microsoft Office PowerPoint</Application>
  <PresentationFormat>Широкий екран</PresentationFormat>
  <Paragraphs>196</Paragraphs>
  <Slides>15</Slides>
  <Notes>15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15</vt:i4>
      </vt:variant>
    </vt:vector>
  </HeadingPairs>
  <TitlesOfParts>
    <vt:vector size="19" baseType="lpstr">
      <vt:lpstr>Arial</vt:lpstr>
      <vt:lpstr>Calibri</vt:lpstr>
      <vt:lpstr>Times New Roman</vt:lpstr>
      <vt:lpstr>Тема Office</vt:lpstr>
      <vt:lpstr>Дослідження моделей машинного навчання для класифікації емоцій на основі електроенцефалографічних даних</vt:lpstr>
      <vt:lpstr>Актуальність та мета дослідження</vt:lpstr>
      <vt:lpstr>Аналіз проблеми та існуючих рішень</vt:lpstr>
      <vt:lpstr>Завдання дослідження</vt:lpstr>
      <vt:lpstr>Модель представлення емоцій</vt:lpstr>
      <vt:lpstr>Опис набору даних (PhyMER)</vt:lpstr>
      <vt:lpstr>Попередня обробка сигналів</vt:lpstr>
      <vt:lpstr>Демонстрація коду обробки сигналів</vt:lpstr>
      <vt:lpstr>Моделі та методи, використані у дослідженні</vt:lpstr>
      <vt:lpstr>Приклад коду використаних моделей</vt:lpstr>
      <vt:lpstr>Результати  експериментів</vt:lpstr>
      <vt:lpstr>Висновки</vt:lpstr>
      <vt:lpstr>Основні напрямки покращення моделей та подальшого дослідження</vt:lpstr>
      <vt:lpstr>Апробаційні роботи</vt:lpstr>
      <vt:lpstr>Дякую за увагу!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Дослідження моделей машинного навчання для класифікації емоцій на основі електроенцефалографічних даних</dc:title>
  <dc:creator>Анна Булгакова</dc:creator>
  <cp:lastModifiedBy>Анна Булгакова</cp:lastModifiedBy>
  <cp:revision>1</cp:revision>
  <dcterms:created xsi:type="dcterms:W3CDTF">2025-03-25T09:24:45Z</dcterms:created>
  <dcterms:modified xsi:type="dcterms:W3CDTF">2026-02-28T21:05:34Z</dcterms:modified>
</cp:coreProperties>
</file>